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sv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svg"/><Relationship Id="rId19" Type="http://schemas.openxmlformats.org/officeDocument/2006/relationships/slideLayout" Target="../slideLayouts/slideLayout6.xml"/><Relationship Id="rId2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База данных для учета домашних финансов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Студент:</a:t>
            </a:r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Марков Станислав Леонидович</a:t>
            </a:r>
            <a:endParaRPr lang="en-US" sz="2100" dirty="0"/>
          </a:p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Специальность:</a:t>
            </a:r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09.02.07 «Информационные системы и программирование»</a:t>
            </a:r>
            <a:endParaRPr lang="en-US" sz="2100" dirty="0"/>
          </a:p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Руководитель:</a:t>
            </a:r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Пунгин И.В.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609" y="1240274"/>
            <a:ext cx="7784783" cy="574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50"/>
              </a:lnSpc>
              <a:buNone/>
            </a:pPr>
            <a:r>
              <a:rPr lang="en-US" sz="1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Благодарю за внимание</a:t>
            </a:r>
            <a:endParaRPr lang="en-US" sz="1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564" y="717113"/>
            <a:ext cx="9682758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Цель, задачи и методы исследования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00564" y="2075974"/>
            <a:ext cx="6514505" cy="3053358"/>
          </a:xfrm>
          <a:prstGeom prst="roundRect">
            <a:avLst>
              <a:gd name="adj" fmla="val 3594"/>
            </a:avLst>
          </a:prstGeom>
          <a:solidFill>
            <a:srgbClr val="FFFAFA"/>
          </a:solidFill>
          <a:ln/>
        </p:spPr>
      </p:sp>
      <p:sp>
        <p:nvSpPr>
          <p:cNvPr id="4" name="Shape 2"/>
          <p:cNvSpPr/>
          <p:nvPr/>
        </p:nvSpPr>
        <p:spPr>
          <a:xfrm>
            <a:off x="700564" y="2053114"/>
            <a:ext cx="6514505" cy="91440"/>
          </a:xfrm>
          <a:prstGeom prst="roundRect">
            <a:avLst>
              <a:gd name="adj" fmla="val 91940"/>
            </a:avLst>
          </a:prstGeom>
          <a:solidFill>
            <a:srgbClr val="1A2D7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775817"/>
            <a:ext cx="600432" cy="600432"/>
          </a:xfrm>
          <a:prstGeom prst="roundRect">
            <a:avLst>
              <a:gd name="adj" fmla="val 152290"/>
            </a:avLst>
          </a:prstGeom>
          <a:solidFill>
            <a:srgbClr val="1A2D7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37682" y="1955959"/>
            <a:ext cx="240149" cy="2401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3568" y="2576274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Цель работы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23568" y="3025497"/>
            <a:ext cx="6068497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Разработка базы данных для учета домашних финансов с использованием СУБД PostgreSQL.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5213" y="2075974"/>
            <a:ext cx="6514624" cy="3053358"/>
          </a:xfrm>
          <a:prstGeom prst="roundRect">
            <a:avLst>
              <a:gd name="adj" fmla="val 3594"/>
            </a:avLst>
          </a:prstGeom>
          <a:solidFill>
            <a:srgbClr val="FFFAFA"/>
          </a:solidFill>
          <a:ln/>
        </p:spPr>
      </p:sp>
      <p:sp>
        <p:nvSpPr>
          <p:cNvPr id="10" name="Shape 7"/>
          <p:cNvSpPr/>
          <p:nvPr/>
        </p:nvSpPr>
        <p:spPr>
          <a:xfrm>
            <a:off x="7415213" y="2053114"/>
            <a:ext cx="6514624" cy="91440"/>
          </a:xfrm>
          <a:prstGeom prst="roundRect">
            <a:avLst>
              <a:gd name="adj" fmla="val 91940"/>
            </a:avLst>
          </a:prstGeom>
          <a:solidFill>
            <a:srgbClr val="1A2D7A"/>
          </a:solidFill>
          <a:ln/>
        </p:spPr>
      </p:sp>
      <p:sp>
        <p:nvSpPr>
          <p:cNvPr id="11" name="Shape 8"/>
          <p:cNvSpPr/>
          <p:nvPr/>
        </p:nvSpPr>
        <p:spPr>
          <a:xfrm>
            <a:off x="10372308" y="1775817"/>
            <a:ext cx="600432" cy="600432"/>
          </a:xfrm>
          <a:prstGeom prst="roundRect">
            <a:avLst>
              <a:gd name="adj" fmla="val 152290"/>
            </a:avLst>
          </a:prstGeom>
          <a:solidFill>
            <a:srgbClr val="1A2D7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2450" y="1955959"/>
            <a:ext cx="240149" cy="24014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8217" y="2576274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Задачи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7638217" y="3025497"/>
            <a:ext cx="606861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Анализ предметной области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638217" y="3415665"/>
            <a:ext cx="606861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Проектирование инфологической модели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638217" y="3805833"/>
            <a:ext cx="606861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Разработка логической и физической структуры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638217" y="4196001"/>
            <a:ext cx="606861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Реализация БД в PostgreSQL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7638217" y="4586168"/>
            <a:ext cx="606861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Безопасность и взаимодействие с API</a:t>
            </a:r>
            <a:endParaRPr lang="en-US" sz="1550" dirty="0"/>
          </a:p>
        </p:txBody>
      </p:sp>
      <p:sp>
        <p:nvSpPr>
          <p:cNvPr id="19" name="Shape 15"/>
          <p:cNvSpPr/>
          <p:nvPr/>
        </p:nvSpPr>
        <p:spPr>
          <a:xfrm>
            <a:off x="700564" y="5629632"/>
            <a:ext cx="6514505" cy="1882854"/>
          </a:xfrm>
          <a:prstGeom prst="roundRect">
            <a:avLst>
              <a:gd name="adj" fmla="val 5828"/>
            </a:avLst>
          </a:prstGeom>
          <a:solidFill>
            <a:srgbClr val="FFFAFA"/>
          </a:solidFill>
          <a:ln/>
        </p:spPr>
      </p:sp>
      <p:sp>
        <p:nvSpPr>
          <p:cNvPr id="20" name="Shape 16"/>
          <p:cNvSpPr/>
          <p:nvPr/>
        </p:nvSpPr>
        <p:spPr>
          <a:xfrm>
            <a:off x="700564" y="5606772"/>
            <a:ext cx="6514505" cy="91440"/>
          </a:xfrm>
          <a:prstGeom prst="roundRect">
            <a:avLst>
              <a:gd name="adj" fmla="val 91940"/>
            </a:avLst>
          </a:prstGeom>
          <a:solidFill>
            <a:srgbClr val="1A2D7A"/>
          </a:solidFill>
          <a:ln/>
        </p:spPr>
      </p:sp>
      <p:sp>
        <p:nvSpPr>
          <p:cNvPr id="21" name="Shape 17"/>
          <p:cNvSpPr/>
          <p:nvPr/>
        </p:nvSpPr>
        <p:spPr>
          <a:xfrm>
            <a:off x="3657540" y="5329476"/>
            <a:ext cx="600432" cy="600432"/>
          </a:xfrm>
          <a:prstGeom prst="roundRect">
            <a:avLst>
              <a:gd name="adj" fmla="val 152290"/>
            </a:avLst>
          </a:prstGeom>
          <a:solidFill>
            <a:srgbClr val="1A2D7A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7682" y="5509617"/>
            <a:ext cx="240149" cy="240149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23568" y="6129933"/>
            <a:ext cx="26336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Объект и предмет</a:t>
            </a:r>
            <a:endParaRPr lang="en-US" sz="2050" dirty="0"/>
          </a:p>
        </p:txBody>
      </p:sp>
      <p:sp>
        <p:nvSpPr>
          <p:cNvPr id="24" name="Text 19"/>
          <p:cNvSpPr/>
          <p:nvPr/>
        </p:nvSpPr>
        <p:spPr>
          <a:xfrm>
            <a:off x="923568" y="6579156"/>
            <a:ext cx="6068497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Объект: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Процесс учета домашних финансов</a:t>
            </a:r>
            <a:endParaRPr lang="en-US" sz="1550" dirty="0"/>
          </a:p>
        </p:txBody>
      </p:sp>
      <p:sp>
        <p:nvSpPr>
          <p:cNvPr id="25" name="Text 20"/>
          <p:cNvSpPr/>
          <p:nvPr/>
        </p:nvSpPr>
        <p:spPr>
          <a:xfrm>
            <a:off x="923568" y="6969323"/>
            <a:ext cx="6068497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Предмет: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База данных для хранения финансовых данных</a:t>
            </a:r>
            <a:endParaRPr lang="en-US" sz="1550" dirty="0"/>
          </a:p>
        </p:txBody>
      </p:sp>
      <p:sp>
        <p:nvSpPr>
          <p:cNvPr id="26" name="Shape 21"/>
          <p:cNvSpPr/>
          <p:nvPr/>
        </p:nvSpPr>
        <p:spPr>
          <a:xfrm>
            <a:off x="7415213" y="5629632"/>
            <a:ext cx="6514624" cy="1882854"/>
          </a:xfrm>
          <a:prstGeom prst="roundRect">
            <a:avLst>
              <a:gd name="adj" fmla="val 5828"/>
            </a:avLst>
          </a:prstGeom>
          <a:solidFill>
            <a:srgbClr val="FFFAFA"/>
          </a:solidFill>
          <a:ln/>
        </p:spPr>
      </p:sp>
      <p:sp>
        <p:nvSpPr>
          <p:cNvPr id="27" name="Shape 22"/>
          <p:cNvSpPr/>
          <p:nvPr/>
        </p:nvSpPr>
        <p:spPr>
          <a:xfrm>
            <a:off x="7415213" y="5606772"/>
            <a:ext cx="6514624" cy="91440"/>
          </a:xfrm>
          <a:prstGeom prst="roundRect">
            <a:avLst>
              <a:gd name="adj" fmla="val 91940"/>
            </a:avLst>
          </a:prstGeom>
          <a:solidFill>
            <a:srgbClr val="1A2D7A"/>
          </a:solidFill>
          <a:ln/>
        </p:spPr>
      </p:sp>
      <p:sp>
        <p:nvSpPr>
          <p:cNvPr id="28" name="Shape 23"/>
          <p:cNvSpPr/>
          <p:nvPr/>
        </p:nvSpPr>
        <p:spPr>
          <a:xfrm>
            <a:off x="10372308" y="5329476"/>
            <a:ext cx="600432" cy="600432"/>
          </a:xfrm>
          <a:prstGeom prst="roundRect">
            <a:avLst>
              <a:gd name="adj" fmla="val 152290"/>
            </a:avLst>
          </a:prstGeom>
          <a:solidFill>
            <a:srgbClr val="1A2D7A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2450" y="5509617"/>
            <a:ext cx="240149" cy="240149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638217" y="6129933"/>
            <a:ext cx="289631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Методы исследования</a:t>
            </a:r>
            <a:endParaRPr lang="en-US" sz="2050" dirty="0"/>
          </a:p>
        </p:txBody>
      </p:sp>
      <p:sp>
        <p:nvSpPr>
          <p:cNvPr id="31" name="Text 25"/>
          <p:cNvSpPr/>
          <p:nvPr/>
        </p:nvSpPr>
        <p:spPr>
          <a:xfrm>
            <a:off x="7638217" y="6579156"/>
            <a:ext cx="606861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Анализ, проектирование баз данных, моделирование.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82" y="627102"/>
            <a:ext cx="4863584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Актуальность работы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982" y="1471255"/>
            <a:ext cx="440650" cy="4406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982" y="2132171"/>
            <a:ext cx="24341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Автоматизация учета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6982" y="2527816"/>
            <a:ext cx="7910036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 современном мире ручной учет финансов трудоемок и подвержен ошибкам. Автоматизация позволяет значительно упростить этот процесс, экономя время и силы пользователей.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982" y="3726537"/>
            <a:ext cx="440650" cy="4406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982" y="4387453"/>
            <a:ext cx="231957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Удобство анализа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6982" y="4783098"/>
            <a:ext cx="7910036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Систематизированные данные облегчают анализ доходов и расходов, позволяя выявлять тенденции, оптимизировать бюджет и принимать обоснованные финансовые решения.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982" y="5699760"/>
            <a:ext cx="440650" cy="4406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982" y="6360676"/>
            <a:ext cx="231957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Надежное хранение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6982" y="6756321"/>
            <a:ext cx="7910036" cy="846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База данных обеспечивает централизованное, безопасное и структурированное хранение конфиденциальной финансовой информации, защищая ее от потери или несанкционированного доступа.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79615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Анализ предметной области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20622"/>
            <a:ext cx="76567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Предметная область «учет домашних финансов» охватывает все аспекты управления личными или семейными денежными потоками. Это включает в себя фиксацию всех поступлений (доходов) и трат (расходов), категоризацию транзакций и отслеживание финансового состояния.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70747"/>
            <a:ext cx="4562475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Основные задачи системы: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58309" y="4714875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Регистрация всех финансовых операций.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3730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Классификация доходов и расходов по категориям.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55974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Формирование отчетов о финансовой активности.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98217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Планирование бюджета и контроль его исполнения.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40461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Управление несколькими счетами (наличные, банковские карты).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357" y="2169438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106925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Инфологическая модель базы данных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2428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Инфологическая модель определяет ключевые сущности, их атрибуты и взаимосвязи, необходимые для эффективного учета домашних финансов.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952982" y="3101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Пользователи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587710"/>
            <a:ext cx="40453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Регистрация, аутентификация.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0885" y="3485614"/>
            <a:ext cx="324088" cy="3240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6585" y="3101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Счета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26585" y="3587710"/>
            <a:ext cx="40455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Наличные, банковские карты.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3463" y="3761720"/>
            <a:ext cx="324088" cy="3240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43279" y="47397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Доходы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43279" y="5225891"/>
            <a:ext cx="38288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Зарплата, подработки.</a:t>
            </a:r>
            <a:endParaRPr lang="en-US" sz="17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5437" y="5270361"/>
            <a:ext cx="324088" cy="32408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6585" y="63780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Расходы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6585" y="6864191"/>
            <a:ext cx="40455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Продукты, коммунальные услуги.</a:t>
            </a:r>
            <a:endParaRPr lang="en-US" sz="17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05070" y="6502658"/>
            <a:ext cx="324088" cy="32408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52982" y="63780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Категории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8309" y="6864191"/>
            <a:ext cx="40453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Продукты, транспорт, досуг.</a:t>
            </a:r>
            <a:endParaRPr lang="en-US" sz="17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2491" y="6226552"/>
            <a:ext cx="324088" cy="32408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736288" y="47397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Транзакции</a:t>
            </a:r>
            <a:endParaRPr lang="en-US" sz="2200" dirty="0"/>
          </a:p>
        </p:txBody>
      </p:sp>
      <p:sp>
        <p:nvSpPr>
          <p:cNvPr id="25" name="Text 13"/>
          <p:cNvSpPr/>
          <p:nvPr/>
        </p:nvSpPr>
        <p:spPr>
          <a:xfrm>
            <a:off x="758309" y="5225891"/>
            <a:ext cx="38286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Операции между счетами.</a:t>
            </a:r>
            <a:endParaRPr lang="en-US" sz="1700" dirty="0"/>
          </a:p>
        </p:txBody>
      </p:sp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20270" y="2861429"/>
            <a:ext cx="4589740" cy="4589740"/>
          </a:xfrm>
          <a:prstGeom prst="rect">
            <a:avLst/>
          </a:prstGeom>
        </p:spPr>
      </p:pic>
      <p:pic>
        <p:nvPicPr>
          <p:cNvPr id="27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70518" y="4717911"/>
            <a:ext cx="324088" cy="3240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443" y="390882"/>
            <a:ext cx="9043511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Логическая и физическая структура базы данных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7443" y="1213604"/>
            <a:ext cx="19877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Логическая структура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97443" y="1589365"/>
            <a:ext cx="664440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Преобразует инфологическую модель в таблицы, поля и связи, пригодные для реляционной базы данных. Определяет первичные и внешние ключи, типы данных для каждого атрибута.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7443" y="2172057"/>
            <a:ext cx="664440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Таблица Users: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id, username, password_hash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7443" y="2449116"/>
            <a:ext cx="664440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Таблица Accounts: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id, user_id, name, balance, currency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7443" y="2726174"/>
            <a:ext cx="664440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Таблица Categories: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id, user_id, name, type (income/expense)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7443" y="3003233"/>
            <a:ext cx="664440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Таблица Transactions: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id, account_id, category_id, amount, date, description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175" y="1231463"/>
            <a:ext cx="6644402" cy="664440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6175" y="8035766"/>
            <a:ext cx="202144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Физическая структура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496175" y="8411528"/>
            <a:ext cx="664440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Описывает реализацию логической модели в конкретной СУБД (PostgreSQL), включая индексы, ограничения, файловые структуры и оптимизацию хранения данных.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883" y="635079"/>
            <a:ext cx="7885033" cy="1183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Реализация базы данных в PostgreSQL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15883" y="2088356"/>
            <a:ext cx="179784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5883" y="2371130"/>
            <a:ext cx="3852624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6115883" y="2506742"/>
            <a:ext cx="2366724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Создание таблиц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15883" y="2910483"/>
            <a:ext cx="3852624" cy="1158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Определение схемы таблиц с использованием SQL DDL (Data Definition Language) команд, таких как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с указанием типов данных и ограничений.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15883" y="4177070"/>
            <a:ext cx="3852624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CREATE TABLE Users (id SERIAL PRIMARY KEY, username VARCHAR(50) UNIQUE NOT NULL);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10148292" y="2088356"/>
            <a:ext cx="179784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48292" y="2371130"/>
            <a:ext cx="3852624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1" name="Text 8"/>
          <p:cNvSpPr/>
          <p:nvPr/>
        </p:nvSpPr>
        <p:spPr>
          <a:xfrm>
            <a:off x="10148292" y="2506742"/>
            <a:ext cx="3852624" cy="591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Заполнение тестовыми данными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148292" y="3206353"/>
            <a:ext cx="3852624" cy="1158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Вставка демонстрационных записей в таблицы для проверки функциональности и тестирования запросов с использованием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148292" y="4472940"/>
            <a:ext cx="3852624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INSERT INTO Users (username) VALUES ('test_user');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15883" y="5378410"/>
            <a:ext cx="179784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15883" y="5661184"/>
            <a:ext cx="7885033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6" name="Text 13"/>
          <p:cNvSpPr/>
          <p:nvPr/>
        </p:nvSpPr>
        <p:spPr>
          <a:xfrm>
            <a:off x="6115883" y="5796796"/>
            <a:ext cx="317087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Выполнение SQL-запросов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115883" y="6200537"/>
            <a:ext cx="788503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Демонстрация базовых операций (выборка, обновление, удаление, агрегатные функции) для управления финансовыми данными и получения отчетов.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115883" y="6883956"/>
            <a:ext cx="7885033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SELECT * FROM Transactions WHERE user_id = 1 AND date BETWEEN '2023-01-01' AND '2023-01-31';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050" y="462082"/>
            <a:ext cx="7046714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Безопасность и взаимодействие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50" y="1455777"/>
            <a:ext cx="6522244" cy="6522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7727" y="1434822"/>
            <a:ext cx="300132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Вопросы безопасности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27727" y="1934528"/>
            <a:ext cx="6522244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Разграничение прав доступа: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Использование ролей и привилегий PostgreSQL для контроля доступа пользователей к таблицам и операциям (чтение, запись, обновление).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527727" y="2799398"/>
            <a:ext cx="6522244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Хеширование паролей: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Хранение паролей в хешированном виде для предотвращения их компрометации.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7727" y="3395543"/>
            <a:ext cx="6522244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Резервное копирование: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Регулярное создание резервных копий базы данных для восстановления в случае сбоев или потери данных.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7727" y="4100989"/>
            <a:ext cx="590585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Взаимодействие с внешними приложениями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7727" y="4600694"/>
            <a:ext cx="6522244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API: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Разработка RESTful API для обеспечения взаимодействия базы данных с клиентскими приложениями (веб-интерфейсы, мобильные приложения).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7727" y="5465564"/>
            <a:ext cx="6522244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Библиотеки-драйверы: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Использование специализированных библиотек для подключения к PostgreSQL из различных языков программирования (например, Psycopg2 для Python, Node-Postgres для Node.js).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8248" y="394335"/>
            <a:ext cx="3773686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Выводы по работе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988248" y="1081088"/>
            <a:ext cx="8140303" cy="458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 ходе выполнения курсовой работы была успешно разработана и реализована база данных для эффективного учета домашних финансов, отвечающая поставленным задачам.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988248" y="1700927"/>
            <a:ext cx="8140303" cy="1426607"/>
          </a:xfrm>
          <a:prstGeom prst="roundRect">
            <a:avLst>
              <a:gd name="adj" fmla="val 42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39220" y="1851898"/>
            <a:ext cx="430173" cy="430173"/>
          </a:xfrm>
          <a:prstGeom prst="roundRect">
            <a:avLst>
              <a:gd name="adj" fmla="val 21254439"/>
            </a:avLst>
          </a:prstGeom>
          <a:solidFill>
            <a:srgbClr val="1A2D7A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568" y="1970127"/>
            <a:ext cx="193477" cy="1934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39220" y="2425422"/>
            <a:ext cx="188678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Разработана БД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139220" y="2747248"/>
            <a:ext cx="783836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Создана функциональная база данных на PostgreSQL.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5988248" y="3270885"/>
            <a:ext cx="8140303" cy="1426607"/>
          </a:xfrm>
          <a:prstGeom prst="roundRect">
            <a:avLst>
              <a:gd name="adj" fmla="val 42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139220" y="3421856"/>
            <a:ext cx="430173" cy="430173"/>
          </a:xfrm>
          <a:prstGeom prst="roundRect">
            <a:avLst>
              <a:gd name="adj" fmla="val 21254439"/>
            </a:avLst>
          </a:prstGeom>
          <a:solidFill>
            <a:srgbClr val="1A2D7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7568" y="3540085"/>
            <a:ext cx="193477" cy="1934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9220" y="3995380"/>
            <a:ext cx="232755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Спроектированы модели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6139220" y="4317206"/>
            <a:ext cx="783836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Инфологическая, логическая и физическая модели обеспечивают структурированное хранение.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5988248" y="4840843"/>
            <a:ext cx="8140303" cy="1426607"/>
          </a:xfrm>
          <a:prstGeom prst="roundRect">
            <a:avLst>
              <a:gd name="adj" fmla="val 42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139220" y="4991814"/>
            <a:ext cx="430173" cy="430173"/>
          </a:xfrm>
          <a:prstGeom prst="roundRect">
            <a:avLst>
              <a:gd name="adj" fmla="val 21254439"/>
            </a:avLst>
          </a:prstGeom>
          <a:solidFill>
            <a:srgbClr val="1A2D7A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7568" y="5110043"/>
            <a:ext cx="193477" cy="1934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39220" y="5565338"/>
            <a:ext cx="2538532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Проработана безопасность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139220" y="5887164"/>
            <a:ext cx="783836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Рассмотрены меры по обеспечению безопасности и разграничению доступа.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5988248" y="6410801"/>
            <a:ext cx="8140303" cy="1426607"/>
          </a:xfrm>
          <a:prstGeom prst="roundRect">
            <a:avLst>
              <a:gd name="adj" fmla="val 42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139220" y="6561772"/>
            <a:ext cx="430173" cy="430173"/>
          </a:xfrm>
          <a:prstGeom prst="roundRect">
            <a:avLst>
              <a:gd name="adj" fmla="val 21254439"/>
            </a:avLst>
          </a:prstGeom>
          <a:solidFill>
            <a:srgbClr val="1A2D7A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7568" y="6680002"/>
            <a:ext cx="193477" cy="19347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39220" y="7135297"/>
            <a:ext cx="232148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Определены интеграции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6139220" y="7457123"/>
            <a:ext cx="783836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Обоснована возможность взаимодействия с внешними приложениями через API.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2025-12-16T16:37:12Z</dcterms:created>
  <dcterms:modified xsi:type="dcterms:W3CDTF">2025-12-16T16:37:12Z</dcterms:modified>
</cp:coreProperties>
</file>